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6860" autoAdjust="0"/>
  </p:normalViewPr>
  <p:slideViewPr>
    <p:cSldViewPr snapToGrid="0">
      <p:cViewPr varScale="1">
        <p:scale>
          <a:sx n="113" d="100"/>
          <a:sy n="113" d="100"/>
        </p:scale>
        <p:origin x="5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07242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800" b="1" dirty="0">
                <a:solidFill>
                  <a:schemeClr val="bg1"/>
                </a:solidFill>
                <a:latin typeface="Times New Roman" panose="02020603050405020304" pitchFamily="18" charset="0"/>
                <a:cs typeface="Times New Roman" panose="02020603050405020304" pitchFamily="18" charset="0"/>
              </a:rPr>
              <a:t>Purpose</a:t>
            </a:r>
            <a:r>
              <a:rPr lang="en-US" sz="18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tr-TR" sz="1800" b="1" dirty="0" err="1">
                <a:solidFill>
                  <a:schemeClr val="bg1"/>
                </a:solidFill>
                <a:latin typeface="Times New Roman" panose="02020603050405020304" pitchFamily="18" charset="0"/>
                <a:cs typeface="Times New Roman" panose="02020603050405020304" pitchFamily="18" charset="0"/>
              </a:rPr>
              <a:t>Key</a:t>
            </a:r>
            <a:r>
              <a:rPr lang="tr-TR" sz="1800" b="1" dirty="0">
                <a:solidFill>
                  <a:schemeClr val="bg1"/>
                </a:solidFill>
                <a:latin typeface="Times New Roman" panose="02020603050405020304" pitchFamily="18" charset="0"/>
                <a:cs typeface="Times New Roman" panose="02020603050405020304" pitchFamily="18" charset="0"/>
              </a:rPr>
              <a:t> </a:t>
            </a:r>
            <a:r>
              <a:rPr lang="tr-TR" sz="1800" b="1" dirty="0" err="1">
                <a:solidFill>
                  <a:schemeClr val="bg1"/>
                </a:solidFill>
                <a:latin typeface="Times New Roman" panose="02020603050405020304" pitchFamily="18" charset="0"/>
                <a:cs typeface="Times New Roman" panose="02020603050405020304" pitchFamily="18" charset="0"/>
              </a:rPr>
              <a:t>Elements</a:t>
            </a:r>
            <a:r>
              <a:rPr lang="tr-TR" sz="18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warning</a:t>
            </a:r>
            <a:r>
              <a:rPr lang="en-US" altLang="tr-TR" sz="1800"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sz="1800" u="sng" dirty="0">
                <a:solidFill>
                  <a:schemeClr val="bg1"/>
                </a:solidFill>
                <a:latin typeface="Times New Roman" panose="02020603050405020304" pitchFamily="18" charset="0"/>
                <a:cs typeface="Times New Roman" panose="02020603050405020304" pitchFamily="18" charset="0"/>
              </a:rPr>
              <a:t>error</a:t>
            </a:r>
            <a:r>
              <a:rPr lang="en-US" altLang="tr-TR" sz="1800"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sz="1800"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Tool-Supplied Identifiers</a:t>
            </a:r>
            <a:r>
              <a:rPr lang="en-US" sz="1800" dirty="0">
                <a:solidFill>
                  <a:schemeClr val="bg1"/>
                </a:solidFill>
                <a:latin typeface="Times New Roman" panose="02020603050405020304" pitchFamily="18" charset="0"/>
                <a:cs typeface="Times New Roman" panose="02020603050405020304" pitchFamily="18" charset="0"/>
              </a:rPr>
              <a:t>:</a:t>
            </a:r>
            <a:endParaRPr lang="tr-TR" sz="1800" dirty="0">
              <a:solidFill>
                <a:schemeClr val="bg1"/>
              </a:solidFill>
              <a:latin typeface="Times New Roman" panose="02020603050405020304" pitchFamily="18" charset="0"/>
              <a:cs typeface="Times New Roman" panose="02020603050405020304" pitchFamily="18" charset="0"/>
            </a:endParaRPr>
          </a:p>
          <a:p>
            <a:pPr lvl="1"/>
            <a:r>
              <a:rPr lang="en-US" sz="1800" b="1" dirty="0">
                <a:solidFill>
                  <a:schemeClr val="bg1"/>
                </a:solidFill>
                <a:latin typeface="Times New Roman" panose="02020603050405020304" pitchFamily="18" charset="0"/>
                <a:cs typeface="Times New Roman" panose="02020603050405020304" pitchFamily="18" charset="0"/>
              </a:rPr>
              <a:t>VHDL_VERSION</a:t>
            </a:r>
            <a:r>
              <a:rPr lang="en-US" sz="1800" dirty="0">
                <a:solidFill>
                  <a:schemeClr val="bg1"/>
                </a:solidFill>
                <a:latin typeface="Times New Roman" panose="02020603050405020304" pitchFamily="18" charset="0"/>
                <a:cs typeface="Times New Roman" panose="02020603050405020304" pitchFamily="18" charset="0"/>
              </a:rPr>
              <a:t>: VHDL version (e.g., "2008")</a:t>
            </a:r>
          </a:p>
          <a:p>
            <a:pPr lvl="1"/>
            <a:r>
              <a:rPr lang="en-US" sz="1800" b="1" dirty="0">
                <a:solidFill>
                  <a:schemeClr val="bg1"/>
                </a:solidFill>
                <a:latin typeface="Times New Roman" panose="02020603050405020304" pitchFamily="18" charset="0"/>
                <a:cs typeface="Times New Roman" panose="02020603050405020304" pitchFamily="18" charset="0"/>
              </a:rPr>
              <a:t>TOOL_TYPE</a:t>
            </a:r>
            <a:r>
              <a:rPr lang="en-US" sz="1800" dirty="0">
                <a:solidFill>
                  <a:schemeClr val="bg1"/>
                </a:solidFill>
                <a:latin typeface="Times New Roman" panose="02020603050405020304" pitchFamily="18" charset="0"/>
                <a:cs typeface="Times New Roman" panose="02020603050405020304" pitchFamily="18" charset="0"/>
              </a:rPr>
              <a:t>: Tool type (e.g., "SIMULATION")</a:t>
            </a:r>
          </a:p>
          <a:p>
            <a:pPr lvl="1"/>
            <a:r>
              <a:rPr lang="en-US" sz="1800" b="1" dirty="0">
                <a:solidFill>
                  <a:schemeClr val="bg1"/>
                </a:solidFill>
                <a:latin typeface="Times New Roman" panose="02020603050405020304" pitchFamily="18" charset="0"/>
                <a:cs typeface="Times New Roman" panose="02020603050405020304" pitchFamily="18" charset="0"/>
              </a:rPr>
              <a:t>TOOL_NAME/EDITION/VERSION</a:t>
            </a:r>
            <a:r>
              <a:rPr lang="en-US" sz="1800"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7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rgbClr val="FF0000"/>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rgbClr val="FF0000"/>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rgbClr val="FF0000"/>
                </a:solidFill>
                <a:latin typeface="Tw Cen MT (Body)"/>
                <a:cs typeface="Times New Roman" panose="02020603050405020304" pitchFamily="18" charset="0"/>
              </a:rPr>
              <a:t>VHDL Project Closure Presentation</a:t>
            </a:r>
            <a:endParaRPr lang="en-GB" sz="48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01570" y="753255"/>
            <a:ext cx="3666650" cy="4994404"/>
          </a:xfrm>
        </p:spPr>
        <p:txBody>
          <a:bodyPr>
            <a:noAutofit/>
          </a:bodyPr>
          <a:lstStyle/>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library</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use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ieee.numeric_std.all</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entity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 in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an : </a:t>
            </a:r>
            <a:r>
              <a:rPr lang="tr-TR" sz="900" dirty="0" err="1">
                <a:solidFill>
                  <a:schemeClr val="bg1"/>
                </a:solidFill>
                <a:latin typeface="Times New Roman" panose="02020603050405020304" pitchFamily="18" charset="0"/>
                <a:cs typeface="Times New Roman" panose="02020603050405020304" pitchFamily="18" charset="0"/>
              </a:rPr>
              <a:t>out</a:t>
            </a:r>
            <a:r>
              <a:rPr lang="tr-TR" sz="900"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architecture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 of </a:t>
            </a:r>
            <a:r>
              <a:rPr lang="tr-TR" sz="900" dirty="0" err="1">
                <a:solidFill>
                  <a:schemeClr val="bg1"/>
                </a:solidFill>
                <a:latin typeface="Times New Roman" panose="02020603050405020304" pitchFamily="18" charset="0"/>
                <a:cs typeface="Times New Roman" panose="02020603050405020304" pitchFamily="18" charset="0"/>
              </a:rPr>
              <a:t>bcdtoseven</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type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is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digit_type</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a:t>
            </a:r>
            <a:r>
              <a:rPr lang="tr-TR" sz="900"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signal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900" dirty="0">
                <a:solidFill>
                  <a:schemeClr val="bg1"/>
                </a:solidFill>
              </a:rPr>
              <a:t>type </a:t>
            </a:r>
            <a:r>
              <a:rPr lang="en-US" sz="900" dirty="0" err="1">
                <a:solidFill>
                  <a:schemeClr val="bg1"/>
                </a:solidFill>
              </a:rPr>
              <a:t>binary_value_type</a:t>
            </a:r>
            <a:r>
              <a:rPr lang="en-US" sz="900" dirty="0">
                <a:solidFill>
                  <a:schemeClr val="bg1"/>
                </a:solidFill>
              </a:rPr>
              <a:t> is ( </a:t>
            </a:r>
            <a:endParaRPr lang="tr-TR" sz="900" dirty="0">
              <a:solidFill>
                <a:schemeClr val="bg1"/>
              </a:solidFill>
            </a:endParaRPr>
          </a:p>
          <a:p>
            <a:pPr marL="0" indent="0">
              <a:spcBef>
                <a:spcPts val="0"/>
              </a:spcBef>
              <a:buNone/>
            </a:pPr>
            <a:r>
              <a:rPr lang="tr-TR" sz="900" dirty="0">
                <a:solidFill>
                  <a:schemeClr val="bg1"/>
                </a:solidFill>
              </a:rPr>
              <a:t>        </a:t>
            </a:r>
            <a:r>
              <a:rPr lang="en-US" sz="900" dirty="0">
                <a:solidFill>
                  <a:schemeClr val="bg1"/>
                </a:solidFill>
              </a:rPr>
              <a:t>ZERO, ONE, TWO, THREE, FOUR, FIVE, </a:t>
            </a:r>
            <a:endParaRPr lang="tr-TR" sz="900" dirty="0">
              <a:solidFill>
                <a:schemeClr val="bg1"/>
              </a:solidFill>
            </a:endParaRPr>
          </a:p>
          <a:p>
            <a:pPr marL="0" indent="0">
              <a:spcBef>
                <a:spcPts val="0"/>
              </a:spcBef>
              <a:buNone/>
            </a:pPr>
            <a:r>
              <a:rPr lang="tr-TR" sz="900" dirty="0">
                <a:solidFill>
                  <a:schemeClr val="bg1"/>
                </a:solidFill>
              </a:rPr>
              <a:t>        </a:t>
            </a:r>
            <a:r>
              <a:rPr lang="en-US" sz="900" dirty="0">
                <a:solidFill>
                  <a:schemeClr val="bg1"/>
                </a:solidFill>
              </a:rPr>
              <a:t>SIX, SEVEN, EIGHT, NINE</a:t>
            </a:r>
            <a:endParaRPr lang="tr-TR" sz="900" dirty="0">
              <a:solidFill>
                <a:schemeClr val="bg1"/>
              </a:solidFill>
            </a:endParaRPr>
          </a:p>
          <a:p>
            <a:pPr marL="0" indent="0">
              <a:spcBef>
                <a:spcPts val="0"/>
              </a:spcBef>
              <a:buNone/>
            </a:pPr>
            <a:r>
              <a:rPr lang="en-US" sz="900" dirty="0">
                <a:solidFill>
                  <a:schemeClr val="bg1"/>
                </a:solidFill>
              </a:rPr>
              <a:t>);</a:t>
            </a:r>
            <a:endParaRPr lang="tr-TR" sz="900" dirty="0">
              <a:solidFill>
                <a:schemeClr val="bg1"/>
              </a:solidFill>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41176" y="676490"/>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(3 </a:t>
            </a:r>
            <a:r>
              <a:rPr lang="tr-TR" sz="900" dirty="0" err="1">
                <a:solidFill>
                  <a:schemeClr val="bg1"/>
                </a:solidFill>
                <a:latin typeface="Times New Roman" panose="02020603050405020304" pitchFamily="18" charset="0"/>
                <a:cs typeface="Times New Roman" panose="02020603050405020304" pitchFamily="18" charset="0"/>
              </a:rPr>
              <a:t>downto</a:t>
            </a:r>
            <a:r>
              <a:rPr lang="tr-TR" sz="900" dirty="0">
                <a:solidFill>
                  <a:schemeClr val="bg1"/>
                </a:solidFill>
                <a:latin typeface="Times New Roman" panose="02020603050405020304" pitchFamily="18" charset="0"/>
                <a:cs typeface="Times New Roman" panose="02020603050405020304" pitchFamily="18" charset="0"/>
              </a:rPr>
              <a:t> 0))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(6 </a:t>
            </a:r>
            <a:r>
              <a:rPr lang="tr-TR" sz="900" dirty="0" err="1">
                <a:solidFill>
                  <a:schemeClr val="bg1"/>
                </a:solidFill>
                <a:latin typeface="Times New Roman" panose="02020603050405020304" pitchFamily="18" charset="0"/>
                <a:cs typeface="Times New Roman" panose="02020603050405020304" pitchFamily="18" charset="0"/>
              </a:rPr>
              <a:t>downto</a:t>
            </a:r>
            <a:r>
              <a:rPr lang="tr-TR" sz="900"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input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ZERO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ONE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TWO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THREE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FOUR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FIVE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SIX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SEVEN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EIGHT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NINE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return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seg_output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function</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50000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&lt;= not </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clk_divider</a:t>
            </a:r>
            <a:r>
              <a:rPr lang="tr-TR" sz="900"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676490"/>
            <a:ext cx="4535190" cy="4662815"/>
          </a:xfrm>
          <a:prstGeom prst="rect">
            <a:avLst/>
          </a:prstGeom>
          <a:noFill/>
        </p:spPr>
        <p:txBody>
          <a:bodyPr wrap="square">
            <a:spAutoFit/>
          </a:bodyPr>
          <a:lstStyle/>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variable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integer</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a:t>
            </a:r>
            <a:r>
              <a:rPr lang="tr-TR" sz="900" dirty="0" err="1">
                <a:solidFill>
                  <a:schemeClr val="bg1"/>
                </a:solidFill>
                <a:latin typeface="Times New Roman" panose="02020603050405020304" pitchFamily="18" charset="0"/>
                <a:cs typeface="Times New Roman" panose="02020603050405020304" pitchFamily="18" charset="0"/>
              </a:rPr>
              <a:t>to_integer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sw</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std_logic_vector</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to_unsigned</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value_int</a:t>
            </a:r>
            <a:r>
              <a:rPr lang="tr-TR" sz="900"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an &lt;= "1110";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ones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an &lt;= "1101";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tens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an &lt;= "1011";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hundreds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an &lt;= "0111";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binary_to_seven_segment</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thousands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an &lt;= "1111"; </a:t>
            </a:r>
            <a:r>
              <a:rPr lang="tr-TR" sz="900" dirty="0" err="1">
                <a:solidFill>
                  <a:schemeClr val="bg1"/>
                </a:solidFill>
                <a:latin typeface="Times New Roman" panose="02020603050405020304" pitchFamily="18" charset="0"/>
                <a:cs typeface="Times New Roman" panose="02020603050405020304" pitchFamily="18" charset="0"/>
              </a:rPr>
              <a:t>seg</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begin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rising_edge</a:t>
            </a:r>
            <a:r>
              <a:rPr lang="tr-TR" sz="900" dirty="0">
                <a:solidFill>
                  <a:schemeClr val="bg1"/>
                </a:solidFill>
                <a:latin typeface="Times New Roman" panose="02020603050405020304" pitchFamily="18" charset="0"/>
                <a:cs typeface="Times New Roman" panose="02020603050405020304" pitchFamily="18" charset="0"/>
              </a:rPr>
              <a:t>(</a:t>
            </a:r>
            <a:r>
              <a:rPr lang="tr-TR" sz="900" dirty="0" err="1">
                <a:solidFill>
                  <a:schemeClr val="bg1"/>
                </a:solidFill>
                <a:latin typeface="Times New Roman" panose="02020603050405020304" pitchFamily="18" charset="0"/>
                <a:cs typeface="Times New Roman" panose="02020603050405020304" pitchFamily="18" charset="0"/>
              </a:rPr>
              <a:t>slow_clk</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then</a:t>
            </a:r>
            <a:endParaRPr lang="tr-TR" sz="900"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tens_digit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hundreds_digit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thousands_digit</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when</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others</a:t>
            </a:r>
            <a:r>
              <a:rPr lang="tr-TR" sz="900" dirty="0">
                <a:solidFill>
                  <a:schemeClr val="bg1"/>
                </a:solidFill>
                <a:latin typeface="Times New Roman" panose="02020603050405020304" pitchFamily="18" charset="0"/>
                <a:cs typeface="Times New Roman" panose="02020603050405020304" pitchFamily="18" charset="0"/>
              </a:rPr>
              <a:t> =&gt; </a:t>
            </a:r>
            <a:r>
              <a:rPr lang="tr-TR" sz="900" dirty="0" err="1">
                <a:solidFill>
                  <a:schemeClr val="bg1"/>
                </a:solidFill>
                <a:latin typeface="Times New Roman" panose="02020603050405020304" pitchFamily="18" charset="0"/>
                <a:cs typeface="Times New Roman" panose="02020603050405020304" pitchFamily="18" charset="0"/>
              </a:rPr>
              <a:t>current_digit</a:t>
            </a:r>
            <a:r>
              <a:rPr lang="tr-TR" sz="900" dirty="0">
                <a:solidFill>
                  <a:schemeClr val="bg1"/>
                </a:solidFill>
                <a:latin typeface="Times New Roman" panose="02020603050405020304" pitchFamily="18" charset="0"/>
                <a:cs typeface="Times New Roman" panose="02020603050405020304" pitchFamily="18" charset="0"/>
              </a:rPr>
              <a:t> &lt;= </a:t>
            </a:r>
            <a:r>
              <a:rPr lang="tr-TR" sz="900" dirty="0" err="1">
                <a:solidFill>
                  <a:schemeClr val="bg1"/>
                </a:solidFill>
                <a:latin typeface="Times New Roman" panose="02020603050405020304" pitchFamily="18" charset="0"/>
                <a:cs typeface="Times New Roman" panose="02020603050405020304" pitchFamily="18" charset="0"/>
              </a:rPr>
              <a:t>ones_digit</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case</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if</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process</a:t>
            </a:r>
            <a:r>
              <a:rPr lang="tr-TR" sz="900"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900" dirty="0" err="1">
                <a:solidFill>
                  <a:schemeClr val="bg1"/>
                </a:solidFill>
                <a:latin typeface="Times New Roman" panose="02020603050405020304" pitchFamily="18" charset="0"/>
                <a:cs typeface="Times New Roman" panose="02020603050405020304" pitchFamily="18" charset="0"/>
              </a:rPr>
              <a:t>end</a:t>
            </a:r>
            <a:r>
              <a:rPr lang="tr-TR" sz="900" dirty="0">
                <a:solidFill>
                  <a:schemeClr val="bg1"/>
                </a:solidFill>
                <a:latin typeface="Times New Roman" panose="02020603050405020304" pitchFamily="18" charset="0"/>
                <a:cs typeface="Times New Roman" panose="02020603050405020304" pitchFamily="18" charset="0"/>
              </a:rPr>
              <a:t> </a:t>
            </a:r>
            <a:r>
              <a:rPr lang="tr-TR" sz="900" dirty="0" err="1">
                <a:solidFill>
                  <a:schemeClr val="bg1"/>
                </a:solidFill>
                <a:latin typeface="Times New Roman" panose="02020603050405020304" pitchFamily="18" charset="0"/>
                <a:cs typeface="Times New Roman" panose="02020603050405020304" pitchFamily="18" charset="0"/>
              </a:rPr>
              <a:t>behavioral</a:t>
            </a:r>
            <a:r>
              <a:rPr lang="tr-TR" sz="900" dirty="0">
                <a:solidFill>
                  <a:schemeClr val="bg1"/>
                </a:solidFill>
                <a:latin typeface="Times New Roman" panose="02020603050405020304" pitchFamily="18" charset="0"/>
                <a:cs typeface="Times New Roman" panose="02020603050405020304" pitchFamily="18" charset="0"/>
              </a:rPr>
              <a:t>;</a:t>
            </a:r>
            <a:endParaRPr lang="LID4096" sz="900"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668687"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dirty="0">
                <a:solidFill>
                  <a:schemeClr val="bg1"/>
                </a:solidFill>
                <a:latin typeface="Times New Roman" panose="02020603050405020304" pitchFamily="18" charset="0"/>
                <a:cs typeface="Times New Roman" panose="02020603050405020304" pitchFamily="18" charset="0"/>
              </a:rPr>
              <a:t>      </a:t>
            </a:r>
            <a:r>
              <a:rPr lang="tr-TR" altLang="tr-TR" sz="1600" dirty="0" err="1">
                <a:solidFill>
                  <a:schemeClr val="bg1"/>
                </a:solidFill>
                <a:latin typeface="Times New Roman" panose="02020603050405020304" pitchFamily="18" charset="0"/>
                <a:cs typeface="Times New Roman" panose="02020603050405020304" pitchFamily="18" charset="0"/>
              </a:rPr>
              <a:t>array_type_definition</a:t>
            </a:r>
            <a:endParaRPr lang="tr-TR"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tr-TR" altLang="tr-TR" sz="1600" dirty="0">
                <a:solidFill>
                  <a:schemeClr val="bg1"/>
                </a:solidFill>
                <a:latin typeface="Times New Roman" panose="02020603050405020304" pitchFamily="18" charset="0"/>
                <a:cs typeface="Times New Roman" panose="02020603050405020304" pitchFamily="18" charset="0"/>
              </a:rPr>
              <a:t>    | </a:t>
            </a:r>
            <a:r>
              <a:rPr lang="tr-TR" altLang="tr-TR" sz="1600"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type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is access Integer;</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variable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a:t>
            </a:r>
            <a:r>
              <a:rPr lang="en-US" sz="1600" dirty="0" err="1">
                <a:solidFill>
                  <a:schemeClr val="bg1"/>
                </a:solidFill>
                <a:latin typeface="Times New Roman" panose="02020603050405020304" pitchFamily="18" charset="0"/>
                <a:cs typeface="Times New Roman" panose="02020603050405020304" pitchFamily="18" charset="0"/>
              </a:rPr>
              <a:t>Int_Ptr</a:t>
            </a:r>
            <a:r>
              <a:rPr lang="en-US" sz="1600" dirty="0">
                <a:solidFill>
                  <a:schemeClr val="bg1"/>
                </a:solidFill>
                <a:latin typeface="Times New Roman" panose="02020603050405020304" pitchFamily="18" charset="0"/>
                <a:cs typeface="Times New Roman" panose="02020603050405020304" pitchFamily="18" charset="0"/>
              </a:rPr>
              <a:t> := null; -- Initially points to nothing</a:t>
            </a: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new Integer(5); -- Creates an integer object in memory with a value of 5</a:t>
            </a:r>
            <a:endParaRPr 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dirty="0">
                <a:solidFill>
                  <a:schemeClr val="bg1"/>
                </a:solidFill>
                <a:latin typeface="Times New Roman" panose="02020603050405020304" pitchFamily="18" charset="0"/>
                <a:cs typeface="Times New Roman" panose="02020603050405020304" pitchFamily="18" charset="0"/>
              </a:rPr>
              <a:t>DEALLOCATE(</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 Frees the memory and sets </a:t>
            </a:r>
            <a:r>
              <a:rPr lang="en-US" sz="1600" dirty="0" err="1">
                <a:solidFill>
                  <a:schemeClr val="bg1"/>
                </a:solidFill>
                <a:latin typeface="Times New Roman" panose="02020603050405020304" pitchFamily="18" charset="0"/>
                <a:cs typeface="Times New Roman" panose="02020603050405020304" pitchFamily="18" charset="0"/>
              </a:rPr>
              <a:t>Ptr</a:t>
            </a:r>
            <a:r>
              <a:rPr lang="en-US" sz="1600" dirty="0">
                <a:solidFill>
                  <a:schemeClr val="bg1"/>
                </a:solidFill>
                <a:latin typeface="Times New Roman" panose="02020603050405020304" pitchFamily="18" charset="0"/>
                <a:cs typeface="Times New Roman" panose="02020603050405020304" pitchFamily="18" charset="0"/>
              </a:rPr>
              <a:t> to null</a:t>
            </a:r>
          </a:p>
          <a:p>
            <a:pPr marL="0" indent="0">
              <a:lnSpc>
                <a:spcPct val="110000"/>
              </a:lnSpc>
              <a:buNone/>
            </a:pPr>
            <a:endParaRPr lang="tr-TR" sz="1600" dirty="0"/>
          </a:p>
          <a:p>
            <a:pPr>
              <a:lnSpc>
                <a:spcPct val="110000"/>
              </a:lnSpc>
            </a:pPr>
            <a:endParaRPr lang="tr-TR" sz="1600" dirty="0"/>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842883"/>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use </a:t>
            </a:r>
            <a:r>
              <a:rPr lang="en-US" sz="1400" dirty="0" err="1">
                <a:solidFill>
                  <a:schemeClr val="bg1"/>
                </a:solidFill>
                <a:latin typeface="Times New Roman" panose="02020603050405020304" pitchFamily="18" charset="0"/>
                <a:cs typeface="Times New Roman" panose="02020603050405020304" pitchFamily="18" charset="0"/>
              </a:rPr>
              <a:t>IEEE.numeric_std.all</a:t>
            </a:r>
            <a:r>
              <a:rPr lang="en-US"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type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protected body </a:t>
            </a:r>
            <a:r>
              <a:rPr lang="en-US" sz="1400" dirty="0" err="1">
                <a:solidFill>
                  <a:schemeClr val="bg1"/>
                </a:solidFill>
                <a:latin typeface="Times New Roman" panose="02020603050405020304" pitchFamily="18" charset="0"/>
                <a:cs typeface="Times New Roman" panose="02020603050405020304" pitchFamily="18" charset="0"/>
              </a:rPr>
              <a:t>sharedcounter</a:t>
            </a:r>
            <a:r>
              <a:rPr lang="en-US"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function </a:t>
            </a:r>
            <a:r>
              <a:rPr lang="en-US" sz="1400" dirty="0" err="1">
                <a:solidFill>
                  <a:schemeClr val="bg1"/>
                </a:solidFill>
                <a:latin typeface="Times New Roman" panose="02020603050405020304" pitchFamily="18" charset="0"/>
                <a:cs typeface="Times New Roman" panose="02020603050405020304" pitchFamily="18" charset="0"/>
              </a:rPr>
              <a:t>getvalue</a:t>
            </a:r>
            <a:r>
              <a:rPr lang="en-US" sz="1400"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49280" y="840280"/>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library</a:t>
            </a:r>
            <a:r>
              <a:rPr lang="tr-TR" sz="1400"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IEEE.numeric_std.all</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use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work.sharedcounter.all</a:t>
            </a: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entity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 in </a:t>
            </a:r>
            <a:r>
              <a:rPr lang="tr-TR" sz="1400" dirty="0" err="1">
                <a:solidFill>
                  <a:schemeClr val="bg1"/>
                </a:solidFill>
                <a:latin typeface="Times New Roman" panose="02020603050405020304" pitchFamily="18" charset="0"/>
                <a:cs typeface="Times New Roman" panose="02020603050405020304" pitchFamily="18" charset="0"/>
              </a:rPr>
              <a:t>std_logic</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 </a:t>
            </a:r>
            <a:r>
              <a:rPr lang="tr-TR" sz="1400" dirty="0" err="1">
                <a:solidFill>
                  <a:schemeClr val="bg1"/>
                </a:solidFill>
                <a:latin typeface="Times New Roman" panose="02020603050405020304" pitchFamily="18" charset="0"/>
                <a:cs typeface="Times New Roman" panose="02020603050405020304" pitchFamily="18" charset="0"/>
              </a:rPr>
              <a:t>out</a:t>
            </a:r>
            <a:r>
              <a:rPr lang="tr-TR" sz="1400"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architecture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 of </a:t>
            </a:r>
            <a:r>
              <a:rPr lang="tr-TR" sz="1400" dirty="0" err="1">
                <a:solidFill>
                  <a:schemeClr val="bg1"/>
                </a:solidFill>
                <a:latin typeface="Times New Roman" panose="02020603050405020304" pitchFamily="18" charset="0"/>
                <a:cs typeface="Times New Roman" panose="02020603050405020304" pitchFamily="18" charset="0"/>
              </a:rPr>
              <a:t>protectedtypes</a:t>
            </a:r>
            <a:r>
              <a:rPr lang="tr-TR" sz="1400"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variable</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sharedcounter</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counter.increment</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begin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rising_edge</a:t>
            </a:r>
            <a:r>
              <a:rPr lang="tr-TR" sz="1400" dirty="0">
                <a:solidFill>
                  <a:schemeClr val="bg1"/>
                </a:solidFill>
                <a:latin typeface="Times New Roman" panose="02020603050405020304" pitchFamily="18" charset="0"/>
                <a:cs typeface="Times New Roman" panose="02020603050405020304" pitchFamily="18" charset="0"/>
              </a:rPr>
              <a:t>(</a:t>
            </a:r>
            <a:r>
              <a:rPr lang="tr-TR" sz="1400" dirty="0" err="1">
                <a:solidFill>
                  <a:schemeClr val="bg1"/>
                </a:solidFill>
                <a:latin typeface="Times New Roman" panose="02020603050405020304" pitchFamily="18" charset="0"/>
                <a:cs typeface="Times New Roman" panose="02020603050405020304" pitchFamily="18" charset="0"/>
              </a:rPr>
              <a:t>clk</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then</a:t>
            </a:r>
            <a:endParaRPr lang="tr-TR" sz="14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out_counter</a:t>
            </a:r>
            <a:r>
              <a:rPr lang="tr-TR" sz="1400" dirty="0">
                <a:solidFill>
                  <a:schemeClr val="bg1"/>
                </a:solidFill>
                <a:latin typeface="Times New Roman" panose="02020603050405020304" pitchFamily="18" charset="0"/>
                <a:cs typeface="Times New Roman" panose="02020603050405020304" pitchFamily="18" charset="0"/>
              </a:rPr>
              <a:t> &lt;= </a:t>
            </a:r>
            <a:r>
              <a:rPr lang="tr-TR" sz="1400" dirty="0" err="1">
                <a:solidFill>
                  <a:schemeClr val="bg1"/>
                </a:solidFill>
                <a:latin typeface="Times New Roman" panose="02020603050405020304" pitchFamily="18" charset="0"/>
                <a:cs typeface="Times New Roman" panose="02020603050405020304" pitchFamily="18" charset="0"/>
              </a:rPr>
              <a:t>counter.getvalue</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if</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process</a:t>
            </a:r>
            <a:r>
              <a:rPr lang="tr-TR" sz="1400"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dirty="0" err="1">
                <a:solidFill>
                  <a:schemeClr val="bg1"/>
                </a:solidFill>
                <a:latin typeface="Times New Roman" panose="02020603050405020304" pitchFamily="18" charset="0"/>
                <a:cs typeface="Times New Roman" panose="02020603050405020304" pitchFamily="18" charset="0"/>
              </a:rPr>
              <a:t>end</a:t>
            </a:r>
            <a:r>
              <a:rPr lang="tr-TR" sz="1400" dirty="0">
                <a:solidFill>
                  <a:schemeClr val="bg1"/>
                </a:solidFill>
                <a:latin typeface="Times New Roman" panose="02020603050405020304" pitchFamily="18" charset="0"/>
                <a:cs typeface="Times New Roman" panose="02020603050405020304" pitchFamily="18" charset="0"/>
              </a:rPr>
              <a:t> </a:t>
            </a:r>
            <a:r>
              <a:rPr lang="tr-TR" sz="1400" dirty="0" err="1">
                <a:solidFill>
                  <a:schemeClr val="bg1"/>
                </a:solidFill>
                <a:latin typeface="Times New Roman" panose="02020603050405020304" pitchFamily="18" charset="0"/>
                <a:cs typeface="Times New Roman" panose="02020603050405020304" pitchFamily="18" charset="0"/>
              </a:rPr>
              <a:t>behavior</a:t>
            </a:r>
            <a:r>
              <a:rPr lang="tr-TR" sz="1400"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462243" y="433980"/>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2">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2"/>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3"/>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4"/>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IEEE.numeric_std.all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body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end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work.my_subprograms.all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entity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096000" y="613245"/>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architecture behavioral of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process(a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2907</TotalTime>
  <Words>16680</Words>
  <Application>Microsoft Office PowerPoint</Application>
  <PresentationFormat>Geniş ekran</PresentationFormat>
  <Paragraphs>2203</Paragraphs>
  <Slides>112</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10.1 General</vt:lpstr>
      <vt:lpstr>10.2 WaIt Statement</vt:lpstr>
      <vt:lpstr>10.3 Assertıon statement</vt:lpstr>
      <vt:lpstr>10.4 report statement</vt:lpstr>
      <vt:lpstr>CODE EXAMPLE of waıt statements</vt:lpstr>
      <vt:lpstr>PowerPoint Sunusu</vt:lpstr>
      <vt:lpstr>10.5 varıable statement</vt:lpstr>
      <vt:lpstr>PowerPoint Sunusu</vt:lpstr>
      <vt:lpstr>10.6 procedure statement</vt:lpstr>
      <vt:lpstr>10.7 ıf statement</vt:lpstr>
      <vt:lpstr>PowerPoint Sunusu</vt:lpstr>
      <vt:lpstr>10.8 case statement</vt:lpstr>
      <vt:lpstr>PowerPoint Sunusu</vt:lpstr>
      <vt:lpstr>10.9 loop statement</vt:lpstr>
      <vt:lpstr>PowerPoint Sunusu</vt:lpstr>
      <vt:lpstr>10.10 next statement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Chris Green</cp:lastModifiedBy>
  <cp:revision>691</cp:revision>
  <dcterms:created xsi:type="dcterms:W3CDTF">2024-07-21T06:30:33Z</dcterms:created>
  <dcterms:modified xsi:type="dcterms:W3CDTF">2024-12-30T10:20:47Z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